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4" r:id="rId1"/>
    <p:sldMasterId id="2147483666" r:id="rId2"/>
    <p:sldMasterId id="2147483695" r:id="rId3"/>
  </p:sldMasterIdLst>
  <p:notesMasterIdLst>
    <p:notesMasterId r:id="rId12"/>
  </p:notesMasterIdLst>
  <p:sldIdLst>
    <p:sldId id="325" r:id="rId4"/>
    <p:sldId id="342" r:id="rId5"/>
    <p:sldId id="332" r:id="rId6"/>
    <p:sldId id="343" r:id="rId7"/>
    <p:sldId id="344" r:id="rId8"/>
    <p:sldId id="336" r:id="rId9"/>
    <p:sldId id="341" r:id="rId10"/>
    <p:sldId id="334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A" initials="EA" lastIdx="15" clrIdx="0">
    <p:extLst/>
  </p:cmAuthor>
  <p:cmAuthor id="2" name="ED" initials="E" lastIdx="14" clrIdx="1"/>
  <p:cmAuthor id="3" name="Зубцова Оксана Анатольевна" initials="ЗОА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9F7"/>
    <a:srgbClr val="FFE389"/>
    <a:srgbClr val="EFF4FB"/>
    <a:srgbClr val="DDE8FF"/>
    <a:srgbClr val="D1DDF3"/>
    <a:srgbClr val="C2D4F0"/>
    <a:srgbClr val="EFF4FF"/>
    <a:srgbClr val="D9E3FF"/>
    <a:srgbClr val="D4DFF4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857" autoAdjust="0"/>
  </p:normalViewPr>
  <p:slideViewPr>
    <p:cSldViewPr snapToGrid="0">
      <p:cViewPr>
        <p:scale>
          <a:sx n="70" d="100"/>
          <a:sy n="70" d="100"/>
        </p:scale>
        <p:origin x="-384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2">
          <a:noFill/>
        </a:ln>
      </c:spPr>
    </c:plotArea>
    <c:legend>
      <c:legendPos val="r"/>
      <c:layout>
        <c:manualLayout>
          <c:xMode val="edge"/>
          <c:yMode val="edge"/>
          <c:x val="0.57007575757575779"/>
          <c:y val="0.42506811989100834"/>
          <c:w val="0.40340909090909088"/>
          <c:h val="0.31607629427792927"/>
        </c:manualLayout>
      </c:layout>
      <c:overlay val="0"/>
      <c:txPr>
        <a:bodyPr/>
        <a:lstStyle/>
        <a:p>
          <a:pPr algn="just" rtl="0">
            <a:defRPr kumimoji="0" lang="ru-RU" sz="999" b="1" i="1" u="none" strike="noStrike" kern="1200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+mn-ea"/>
              <a:cs typeface="Arial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b="1" dirty="0" smtClean="0"/>
              <a:t>Совокупное </a:t>
            </a:r>
            <a:r>
              <a:rPr lang="ru-RU" sz="2200" b="1" dirty="0"/>
              <a:t>финансирование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434942564836107E-2"/>
          <c:y val="0.3159669088965677"/>
          <c:w val="0.87500021336556011"/>
          <c:h val="0.683981333842741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совокупное финансирование </c:v>
                </c:pt>
              </c:strCache>
            </c:strRef>
          </c:tx>
          <c:explosion val="25"/>
          <c:dPt>
            <c:idx val="0"/>
            <c:bubble3D val="0"/>
            <c:explosion val="36"/>
          </c:dPt>
          <c:cat>
            <c:strRef>
              <c:f>Лист1!$A$2</c:f>
              <c:strCache>
                <c:ptCount val="1"/>
                <c:pt idx="0">
                  <c:v>стандартизация  метрология  аккредитация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8.2000000000000011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/>
              <a:t>Предлагаемое разделение взносов </a:t>
            </a:r>
            <a:r>
              <a:rPr lang="ru-RU" sz="2200" dirty="0" smtClean="0"/>
              <a:t>*</a:t>
            </a:r>
            <a:endParaRPr lang="ru-RU" sz="2200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83548526303522E-2"/>
          <c:y val="0.56630147318271629"/>
          <c:w val="0.81632736630893921"/>
          <c:h val="0.426153761777623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Предлагаемое разделение взносов 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стандартизация ($ 10 000)</c:v>
                </c:pt>
                <c:pt idx="1">
                  <c:v>аккредитация ($ 1 000)</c:v>
                </c:pt>
                <c:pt idx="2">
                  <c:v>прочее ($ 3 000)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0.71</c:v>
                </c:pt>
                <c:pt idx="1">
                  <c:v>7.0000000000000007E-2</c:v>
                </c:pt>
                <c:pt idx="2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0.26750706897619803"/>
          <c:y val="0.23641808821623703"/>
          <c:w val="0.45965197432594046"/>
          <c:h val="0.2237155092121848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B53E7B-6FD7-4CD7-9171-E7E696832C5A}" type="doc">
      <dgm:prSet loTypeId="urn:microsoft.com/office/officeart/2005/8/layout/chevron2" loCatId="process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5DFBC603-AF7B-4B5C-907C-70C04A9032A1}">
      <dgm:prSet phldrT="[Текст]"/>
      <dgm:spPr/>
      <dgm:t>
        <a:bodyPr/>
        <a:lstStyle/>
        <a:p>
          <a:endParaRPr lang="ru-RU" dirty="0"/>
        </a:p>
      </dgm:t>
    </dgm:pt>
    <dgm:pt modelId="{F8ADB463-F8D4-4311-8D86-B9E4644E50E7}" type="parTrans" cxnId="{C6F0F47B-7692-42DF-9320-E8A68E3BEC69}">
      <dgm:prSet/>
      <dgm:spPr/>
      <dgm:t>
        <a:bodyPr/>
        <a:lstStyle/>
        <a:p>
          <a:endParaRPr lang="ru-RU"/>
        </a:p>
      </dgm:t>
    </dgm:pt>
    <dgm:pt modelId="{DC95C681-5C5B-460E-B9C3-92B54553B26F}" type="sibTrans" cxnId="{C6F0F47B-7692-42DF-9320-E8A68E3BEC69}">
      <dgm:prSet/>
      <dgm:spPr/>
      <dgm:t>
        <a:bodyPr/>
        <a:lstStyle/>
        <a:p>
          <a:endParaRPr lang="ru-RU"/>
        </a:p>
      </dgm:t>
    </dgm:pt>
    <dgm:pt modelId="{EA459023-6EE4-419B-8E56-F8969DB58F9C}">
      <dgm:prSet phldrT="[Текст]"/>
      <dgm:spPr/>
      <dgm:t>
        <a:bodyPr/>
        <a:lstStyle/>
        <a:p>
          <a:endParaRPr lang="ru-RU" dirty="0"/>
        </a:p>
      </dgm:t>
    </dgm:pt>
    <dgm:pt modelId="{03442516-0C3B-4C44-8A02-4D9B925FFF06}" type="parTrans" cxnId="{8AE46101-3D1D-4CB6-B5FD-411BF49FD73B}">
      <dgm:prSet/>
      <dgm:spPr/>
      <dgm:t>
        <a:bodyPr/>
        <a:lstStyle/>
        <a:p>
          <a:endParaRPr lang="ru-RU"/>
        </a:p>
      </dgm:t>
    </dgm:pt>
    <dgm:pt modelId="{681425A9-76E1-453E-91EA-9D94B3813943}" type="sibTrans" cxnId="{8AE46101-3D1D-4CB6-B5FD-411BF49FD73B}">
      <dgm:prSet/>
      <dgm:spPr/>
      <dgm:t>
        <a:bodyPr/>
        <a:lstStyle/>
        <a:p>
          <a:endParaRPr lang="ru-RU"/>
        </a:p>
      </dgm:t>
    </dgm:pt>
    <dgm:pt modelId="{1CEF33F4-E1A9-49D7-BF91-F7F8C30232DF}">
      <dgm:prSet phldrT="[Текст]" custT="1"/>
      <dgm:spPr/>
      <dgm:t>
        <a:bodyPr/>
        <a:lstStyle/>
        <a:p>
          <a:pPr algn="ctr"/>
          <a:endParaRPr lang="ru-RU" sz="1900" dirty="0">
            <a:solidFill>
              <a:schemeClr val="tx2"/>
            </a:solidFill>
            <a:latin typeface="+mn-lt"/>
          </a:endParaRPr>
        </a:p>
      </dgm:t>
    </dgm:pt>
    <dgm:pt modelId="{69FD2296-09BD-4A74-9B44-A1C99313E242}" type="parTrans" cxnId="{1353FBBC-8300-4786-81AA-9A51D3CE9933}">
      <dgm:prSet/>
      <dgm:spPr/>
      <dgm:t>
        <a:bodyPr/>
        <a:lstStyle/>
        <a:p>
          <a:endParaRPr lang="ru-RU"/>
        </a:p>
      </dgm:t>
    </dgm:pt>
    <dgm:pt modelId="{A4B9CAC3-E998-4AF2-BEF4-88D7D6EEE191}" type="sibTrans" cxnId="{1353FBBC-8300-4786-81AA-9A51D3CE9933}">
      <dgm:prSet/>
      <dgm:spPr/>
      <dgm:t>
        <a:bodyPr/>
        <a:lstStyle/>
        <a:p>
          <a:endParaRPr lang="ru-RU"/>
        </a:p>
      </dgm:t>
    </dgm:pt>
    <dgm:pt modelId="{9408B4AD-74DB-42CF-8AB2-9920B1FE79C6}">
      <dgm:prSet phldrT="[Текст]"/>
      <dgm:spPr/>
      <dgm:t>
        <a:bodyPr/>
        <a:lstStyle/>
        <a:p>
          <a:endParaRPr lang="ru-RU" dirty="0">
            <a:solidFill>
              <a:schemeClr val="tx2"/>
            </a:solidFill>
            <a:latin typeface="+mn-lt"/>
          </a:endParaRPr>
        </a:p>
      </dgm:t>
    </dgm:pt>
    <dgm:pt modelId="{2F92319A-0F6C-47B1-ADA9-EA45BEA6B53F}" type="sibTrans" cxnId="{873916E4-85FD-456F-98A6-FA0E2E6F4D9B}">
      <dgm:prSet/>
      <dgm:spPr/>
      <dgm:t>
        <a:bodyPr/>
        <a:lstStyle/>
        <a:p>
          <a:endParaRPr lang="ru-RU"/>
        </a:p>
      </dgm:t>
    </dgm:pt>
    <dgm:pt modelId="{2065B587-6141-42E2-AD92-15C3FB8FE483}" type="parTrans" cxnId="{873916E4-85FD-456F-98A6-FA0E2E6F4D9B}">
      <dgm:prSet/>
      <dgm:spPr/>
      <dgm:t>
        <a:bodyPr/>
        <a:lstStyle/>
        <a:p>
          <a:endParaRPr lang="ru-RU"/>
        </a:p>
      </dgm:t>
    </dgm:pt>
    <dgm:pt modelId="{4D7DB43D-C349-4066-8EB5-F626E65440B1}">
      <dgm:prSet phldrT="[Текст]"/>
      <dgm:spPr/>
      <dgm:t>
        <a:bodyPr/>
        <a:lstStyle/>
        <a:p>
          <a:endParaRPr lang="ru-RU" dirty="0"/>
        </a:p>
      </dgm:t>
    </dgm:pt>
    <dgm:pt modelId="{3EC3DE6A-28B9-45F9-A3F8-201491AB191A}" type="sibTrans" cxnId="{ADFDB751-6B39-4303-909A-31792AE27789}">
      <dgm:prSet/>
      <dgm:spPr/>
      <dgm:t>
        <a:bodyPr/>
        <a:lstStyle/>
        <a:p>
          <a:endParaRPr lang="ru-RU"/>
        </a:p>
      </dgm:t>
    </dgm:pt>
    <dgm:pt modelId="{84D0A012-688C-4CC0-BD08-C41AD7F05D12}" type="parTrans" cxnId="{ADFDB751-6B39-4303-909A-31792AE27789}">
      <dgm:prSet/>
      <dgm:spPr/>
      <dgm:t>
        <a:bodyPr/>
        <a:lstStyle/>
        <a:p>
          <a:endParaRPr lang="ru-RU"/>
        </a:p>
      </dgm:t>
    </dgm:pt>
    <dgm:pt modelId="{812D0DB3-42BB-4CB6-A3DF-7CC54D815202}">
      <dgm:prSet phldrT="[Текст]" custT="1"/>
      <dgm:spPr/>
      <dgm:t>
        <a:bodyPr/>
        <a:lstStyle/>
        <a:p>
          <a:pPr marL="265113" indent="-265113" algn="ctr">
            <a:tabLst>
              <a:tab pos="265113" algn="l"/>
            </a:tabLst>
          </a:pPr>
          <a:endParaRPr lang="ru-RU" sz="2000" dirty="0">
            <a:solidFill>
              <a:schemeClr val="tx2"/>
            </a:solidFill>
            <a:latin typeface="+mj-lt"/>
          </a:endParaRPr>
        </a:p>
      </dgm:t>
    </dgm:pt>
    <dgm:pt modelId="{A06FF1EE-87AB-44DD-9324-EE4212ED9939}" type="sibTrans" cxnId="{2077E7D3-B24E-4B22-93E4-CD98DB73FE27}">
      <dgm:prSet/>
      <dgm:spPr/>
      <dgm:t>
        <a:bodyPr/>
        <a:lstStyle/>
        <a:p>
          <a:endParaRPr lang="ru-RU"/>
        </a:p>
      </dgm:t>
    </dgm:pt>
    <dgm:pt modelId="{22075069-6C40-4D5F-B9C8-87CAF854CB3F}" type="parTrans" cxnId="{2077E7D3-B24E-4B22-93E4-CD98DB73FE27}">
      <dgm:prSet/>
      <dgm:spPr/>
      <dgm:t>
        <a:bodyPr/>
        <a:lstStyle/>
        <a:p>
          <a:endParaRPr lang="ru-RU"/>
        </a:p>
      </dgm:t>
    </dgm:pt>
    <dgm:pt modelId="{78DA8C5C-55A6-4A8A-8E10-8D4D3E7859EF}" type="pres">
      <dgm:prSet presAssocID="{3BB53E7B-6FD7-4CD7-9171-E7E696832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72C0C9-61CD-41D5-9C5F-B4C0E0E6A7CB}" type="pres">
      <dgm:prSet presAssocID="{5DFBC603-AF7B-4B5C-907C-70C04A9032A1}" presName="composite" presStyleCnt="0"/>
      <dgm:spPr/>
    </dgm:pt>
    <dgm:pt modelId="{72F45894-B408-4C83-BECA-96933B441AE9}" type="pres">
      <dgm:prSet presAssocID="{5DFBC603-AF7B-4B5C-907C-70C04A9032A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BDD16-0CFE-44BD-B042-55D4005DC40B}" type="pres">
      <dgm:prSet presAssocID="{5DFBC603-AF7B-4B5C-907C-70C04A9032A1}" presName="descendantText" presStyleLbl="alignAcc1" presStyleIdx="0" presStyleCnt="3" custLinFactNeighborX="-551" custLinFactNeighborY="8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A5279-8642-4E89-98D7-2591D7DC0EC4}" type="pres">
      <dgm:prSet presAssocID="{DC95C681-5C5B-460E-B9C3-92B54553B26F}" presName="sp" presStyleCnt="0"/>
      <dgm:spPr/>
    </dgm:pt>
    <dgm:pt modelId="{CB1F2C53-91DF-4658-A09E-04B1BC0E957F}" type="pres">
      <dgm:prSet presAssocID="{EA459023-6EE4-419B-8E56-F8969DB58F9C}" presName="composite" presStyleCnt="0"/>
      <dgm:spPr/>
    </dgm:pt>
    <dgm:pt modelId="{2A0F52D6-D0B7-4BBF-A245-6B314FF817F6}" type="pres">
      <dgm:prSet presAssocID="{EA459023-6EE4-419B-8E56-F8969DB58F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69D93-F338-4428-89C0-F32A44D38EED}" type="pres">
      <dgm:prSet presAssocID="{EA459023-6EE4-419B-8E56-F8969DB58F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E4645-B11F-49F1-A774-AA23A800BC66}" type="pres">
      <dgm:prSet presAssocID="{681425A9-76E1-453E-91EA-9D94B3813943}" presName="sp" presStyleCnt="0"/>
      <dgm:spPr/>
    </dgm:pt>
    <dgm:pt modelId="{999AD344-CA2C-4114-B393-9B56D9CE2A29}" type="pres">
      <dgm:prSet presAssocID="{4D7DB43D-C349-4066-8EB5-F626E65440B1}" presName="composite" presStyleCnt="0"/>
      <dgm:spPr/>
    </dgm:pt>
    <dgm:pt modelId="{5F25B03D-3EB3-49F7-B237-AD9752032E37}" type="pres">
      <dgm:prSet presAssocID="{4D7DB43D-C349-4066-8EB5-F626E65440B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714A5-3BEA-4E23-AF01-925E7D717DFC}" type="pres">
      <dgm:prSet presAssocID="{4D7DB43D-C349-4066-8EB5-F626E65440B1}" presName="descendantText" presStyleLbl="alignAcc1" presStyleIdx="2" presStyleCnt="3" custScaleY="89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4D5E29-C33B-4D5D-8E6E-BB28B5616111}" type="presOf" srcId="{812D0DB3-42BB-4CB6-A3DF-7CC54D815202}" destId="{DACBDD16-0CFE-44BD-B042-55D4005DC40B}" srcOrd="0" destOrd="0" presId="urn:microsoft.com/office/officeart/2005/8/layout/chevron2"/>
    <dgm:cxn modelId="{C6F0F47B-7692-42DF-9320-E8A68E3BEC69}" srcId="{3BB53E7B-6FD7-4CD7-9171-E7E696832C5A}" destId="{5DFBC603-AF7B-4B5C-907C-70C04A9032A1}" srcOrd="0" destOrd="0" parTransId="{F8ADB463-F8D4-4311-8D86-B9E4644E50E7}" sibTransId="{DC95C681-5C5B-460E-B9C3-92B54553B26F}"/>
    <dgm:cxn modelId="{8AE46101-3D1D-4CB6-B5FD-411BF49FD73B}" srcId="{3BB53E7B-6FD7-4CD7-9171-E7E696832C5A}" destId="{EA459023-6EE4-419B-8E56-F8969DB58F9C}" srcOrd="1" destOrd="0" parTransId="{03442516-0C3B-4C44-8A02-4D9B925FFF06}" sibTransId="{681425A9-76E1-453E-91EA-9D94B3813943}"/>
    <dgm:cxn modelId="{D69F8971-DD33-4933-9595-FC7EE89140D8}" type="presOf" srcId="{5DFBC603-AF7B-4B5C-907C-70C04A9032A1}" destId="{72F45894-B408-4C83-BECA-96933B441AE9}" srcOrd="0" destOrd="0" presId="urn:microsoft.com/office/officeart/2005/8/layout/chevron2"/>
    <dgm:cxn modelId="{2077E7D3-B24E-4B22-93E4-CD98DB73FE27}" srcId="{5DFBC603-AF7B-4B5C-907C-70C04A9032A1}" destId="{812D0DB3-42BB-4CB6-A3DF-7CC54D815202}" srcOrd="0" destOrd="0" parTransId="{22075069-6C40-4D5F-B9C8-87CAF854CB3F}" sibTransId="{A06FF1EE-87AB-44DD-9324-EE4212ED9939}"/>
    <dgm:cxn modelId="{0DB8742B-8128-4B96-8E6C-2442BEC14037}" type="presOf" srcId="{3BB53E7B-6FD7-4CD7-9171-E7E696832C5A}" destId="{78DA8C5C-55A6-4A8A-8E10-8D4D3E7859EF}" srcOrd="0" destOrd="0" presId="urn:microsoft.com/office/officeart/2005/8/layout/chevron2"/>
    <dgm:cxn modelId="{59E37335-90E0-4BA1-BF91-AC23C30C7829}" type="presOf" srcId="{4D7DB43D-C349-4066-8EB5-F626E65440B1}" destId="{5F25B03D-3EB3-49F7-B237-AD9752032E37}" srcOrd="0" destOrd="0" presId="urn:microsoft.com/office/officeart/2005/8/layout/chevron2"/>
    <dgm:cxn modelId="{873916E4-85FD-456F-98A6-FA0E2E6F4D9B}" srcId="{4D7DB43D-C349-4066-8EB5-F626E65440B1}" destId="{9408B4AD-74DB-42CF-8AB2-9920B1FE79C6}" srcOrd="0" destOrd="0" parTransId="{2065B587-6141-42E2-AD92-15C3FB8FE483}" sibTransId="{2F92319A-0F6C-47B1-ADA9-EA45BEA6B53F}"/>
    <dgm:cxn modelId="{D078B264-7D87-4F29-BA28-483161F228BB}" type="presOf" srcId="{EA459023-6EE4-419B-8E56-F8969DB58F9C}" destId="{2A0F52D6-D0B7-4BBF-A245-6B314FF817F6}" srcOrd="0" destOrd="0" presId="urn:microsoft.com/office/officeart/2005/8/layout/chevron2"/>
    <dgm:cxn modelId="{7C2869CC-C7D7-4168-B3EB-3E2A6661C373}" type="presOf" srcId="{1CEF33F4-E1A9-49D7-BF91-F7F8C30232DF}" destId="{7BB69D93-F338-4428-89C0-F32A44D38EED}" srcOrd="0" destOrd="0" presId="urn:microsoft.com/office/officeart/2005/8/layout/chevron2"/>
    <dgm:cxn modelId="{5AA959D2-E1E9-4E14-AEEF-8493E469E49E}" type="presOf" srcId="{9408B4AD-74DB-42CF-8AB2-9920B1FE79C6}" destId="{DEE714A5-3BEA-4E23-AF01-925E7D717DFC}" srcOrd="0" destOrd="0" presId="urn:microsoft.com/office/officeart/2005/8/layout/chevron2"/>
    <dgm:cxn modelId="{ADFDB751-6B39-4303-909A-31792AE27789}" srcId="{3BB53E7B-6FD7-4CD7-9171-E7E696832C5A}" destId="{4D7DB43D-C349-4066-8EB5-F626E65440B1}" srcOrd="2" destOrd="0" parTransId="{84D0A012-688C-4CC0-BD08-C41AD7F05D12}" sibTransId="{3EC3DE6A-28B9-45F9-A3F8-201491AB191A}"/>
    <dgm:cxn modelId="{1353FBBC-8300-4786-81AA-9A51D3CE9933}" srcId="{EA459023-6EE4-419B-8E56-F8969DB58F9C}" destId="{1CEF33F4-E1A9-49D7-BF91-F7F8C30232DF}" srcOrd="0" destOrd="0" parTransId="{69FD2296-09BD-4A74-9B44-A1C99313E242}" sibTransId="{A4B9CAC3-E998-4AF2-BEF4-88D7D6EEE191}"/>
    <dgm:cxn modelId="{CB2E87A3-5A5C-45EE-BAE0-ED81A12C947A}" type="presParOf" srcId="{78DA8C5C-55A6-4A8A-8E10-8D4D3E7859EF}" destId="{E872C0C9-61CD-41D5-9C5F-B4C0E0E6A7CB}" srcOrd="0" destOrd="0" presId="urn:microsoft.com/office/officeart/2005/8/layout/chevron2"/>
    <dgm:cxn modelId="{906F3BA6-95CC-4864-B506-332D39098ED3}" type="presParOf" srcId="{E872C0C9-61CD-41D5-9C5F-B4C0E0E6A7CB}" destId="{72F45894-B408-4C83-BECA-96933B441AE9}" srcOrd="0" destOrd="0" presId="urn:microsoft.com/office/officeart/2005/8/layout/chevron2"/>
    <dgm:cxn modelId="{3878928F-1DB4-4EF6-8F6B-63EFCEA695CB}" type="presParOf" srcId="{E872C0C9-61CD-41D5-9C5F-B4C0E0E6A7CB}" destId="{DACBDD16-0CFE-44BD-B042-55D4005DC40B}" srcOrd="1" destOrd="0" presId="urn:microsoft.com/office/officeart/2005/8/layout/chevron2"/>
    <dgm:cxn modelId="{A056F39D-DA8F-4ADB-80F0-60FCB39BDEF2}" type="presParOf" srcId="{78DA8C5C-55A6-4A8A-8E10-8D4D3E7859EF}" destId="{DA6A5279-8642-4E89-98D7-2591D7DC0EC4}" srcOrd="1" destOrd="0" presId="urn:microsoft.com/office/officeart/2005/8/layout/chevron2"/>
    <dgm:cxn modelId="{58454B87-295F-4EC0-BA83-4D3B795D78E0}" type="presParOf" srcId="{78DA8C5C-55A6-4A8A-8E10-8D4D3E7859EF}" destId="{CB1F2C53-91DF-4658-A09E-04B1BC0E957F}" srcOrd="2" destOrd="0" presId="urn:microsoft.com/office/officeart/2005/8/layout/chevron2"/>
    <dgm:cxn modelId="{123AD608-5EC9-40CD-BBF6-6F8860B19AC7}" type="presParOf" srcId="{CB1F2C53-91DF-4658-A09E-04B1BC0E957F}" destId="{2A0F52D6-D0B7-4BBF-A245-6B314FF817F6}" srcOrd="0" destOrd="0" presId="urn:microsoft.com/office/officeart/2005/8/layout/chevron2"/>
    <dgm:cxn modelId="{C48980E6-0E04-44C9-AECD-873A15B0D989}" type="presParOf" srcId="{CB1F2C53-91DF-4658-A09E-04B1BC0E957F}" destId="{7BB69D93-F338-4428-89C0-F32A44D38EED}" srcOrd="1" destOrd="0" presId="urn:microsoft.com/office/officeart/2005/8/layout/chevron2"/>
    <dgm:cxn modelId="{ABA8F172-6F7A-4DB4-9B48-EDF951756C6C}" type="presParOf" srcId="{78DA8C5C-55A6-4A8A-8E10-8D4D3E7859EF}" destId="{DEFE4645-B11F-49F1-A774-AA23A800BC66}" srcOrd="3" destOrd="0" presId="urn:microsoft.com/office/officeart/2005/8/layout/chevron2"/>
    <dgm:cxn modelId="{65328878-7CF7-4357-85EE-6338F8435BF7}" type="presParOf" srcId="{78DA8C5C-55A6-4A8A-8E10-8D4D3E7859EF}" destId="{999AD344-CA2C-4114-B393-9B56D9CE2A29}" srcOrd="4" destOrd="0" presId="urn:microsoft.com/office/officeart/2005/8/layout/chevron2"/>
    <dgm:cxn modelId="{3E848426-AD2A-4FE8-9536-5F7D0C5AE849}" type="presParOf" srcId="{999AD344-CA2C-4114-B393-9B56D9CE2A29}" destId="{5F25B03D-3EB3-49F7-B237-AD9752032E37}" srcOrd="0" destOrd="0" presId="urn:microsoft.com/office/officeart/2005/8/layout/chevron2"/>
    <dgm:cxn modelId="{1FE32BB0-04B0-4A38-980A-F504B0F8400A}" type="presParOf" srcId="{999AD344-CA2C-4114-B393-9B56D9CE2A29}" destId="{DEE714A5-3BEA-4E23-AF01-925E7D717D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45894-B408-4C83-BECA-96933B441AE9}">
      <dsp:nvSpPr>
        <dsp:cNvPr id="0" name=""/>
        <dsp:cNvSpPr/>
      </dsp:nvSpPr>
      <dsp:spPr>
        <a:xfrm rot="5400000">
          <a:off x="-197627" y="197824"/>
          <a:ext cx="1317516" cy="9222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461328"/>
        <a:ext cx="922261" cy="395255"/>
      </dsp:txXfrm>
    </dsp:sp>
    <dsp:sp modelId="{DACBDD16-0CFE-44BD-B042-55D4005DC40B}">
      <dsp:nvSpPr>
        <dsp:cNvPr id="0" name=""/>
        <dsp:cNvSpPr/>
      </dsp:nvSpPr>
      <dsp:spPr>
        <a:xfrm rot="5400000">
          <a:off x="1497194" y="-511253"/>
          <a:ext cx="856385" cy="20286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65113" lvl="1" indent="-265113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265113" algn="l"/>
            </a:tabLst>
          </a:pPr>
          <a:endParaRPr lang="ru-RU" sz="2000" kern="1200" dirty="0">
            <a:solidFill>
              <a:schemeClr val="tx2"/>
            </a:solidFill>
            <a:latin typeface="+mj-lt"/>
          </a:endParaRPr>
        </a:p>
      </dsp:txBody>
      <dsp:txXfrm rot="-5400000">
        <a:off x="911084" y="116662"/>
        <a:ext cx="1986801" cy="772775"/>
      </dsp:txXfrm>
    </dsp:sp>
    <dsp:sp modelId="{2A0F52D6-D0B7-4BBF-A245-6B314FF817F6}">
      <dsp:nvSpPr>
        <dsp:cNvPr id="0" name=""/>
        <dsp:cNvSpPr/>
      </dsp:nvSpPr>
      <dsp:spPr>
        <a:xfrm rot="5400000">
          <a:off x="-197627" y="1316030"/>
          <a:ext cx="1317516" cy="9222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shade val="63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20000"/>
                <a:shade val="90000"/>
                <a:satMod val="11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20000"/>
                <a:shade val="100000"/>
                <a:satMod val="118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20000"/>
                <a:shade val="100000"/>
                <a:satMod val="118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20000"/>
                <a:shade val="90000"/>
                <a:satMod val="11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1579534"/>
        <a:ext cx="922261" cy="395255"/>
      </dsp:txXfrm>
    </dsp:sp>
    <dsp:sp modelId="{7BB69D93-F338-4428-89C0-F32A44D38EED}">
      <dsp:nvSpPr>
        <dsp:cNvPr id="0" name=""/>
        <dsp:cNvSpPr/>
      </dsp:nvSpPr>
      <dsp:spPr>
        <a:xfrm rot="5400000">
          <a:off x="1508371" y="532292"/>
          <a:ext cx="856385" cy="20286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>
            <a:solidFill>
              <a:schemeClr val="tx2"/>
            </a:solidFill>
            <a:latin typeface="+mn-lt"/>
          </a:endParaRPr>
        </a:p>
      </dsp:txBody>
      <dsp:txXfrm rot="-5400000">
        <a:off x="922261" y="1160208"/>
        <a:ext cx="1986801" cy="772775"/>
      </dsp:txXfrm>
    </dsp:sp>
    <dsp:sp modelId="{5F25B03D-3EB3-49F7-B237-AD9752032E37}">
      <dsp:nvSpPr>
        <dsp:cNvPr id="0" name=""/>
        <dsp:cNvSpPr/>
      </dsp:nvSpPr>
      <dsp:spPr>
        <a:xfrm rot="5400000">
          <a:off x="-197627" y="2434236"/>
          <a:ext cx="1317516" cy="922261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63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40000"/>
                <a:shade val="90000"/>
                <a:satMod val="110000"/>
              </a:schemeClr>
            </a:gs>
            <a:gs pos="45000">
              <a:schemeClr val="accent1">
                <a:alpha val="90000"/>
                <a:hueOff val="0"/>
                <a:satOff val="0"/>
                <a:lumOff val="0"/>
                <a:alphaOff val="-40000"/>
                <a:shade val="100000"/>
                <a:satMod val="118000"/>
              </a:schemeClr>
            </a:gs>
            <a:gs pos="55000">
              <a:schemeClr val="accent1">
                <a:alpha val="90000"/>
                <a:hueOff val="0"/>
                <a:satOff val="0"/>
                <a:lumOff val="0"/>
                <a:alphaOff val="-40000"/>
                <a:shade val="100000"/>
                <a:satMod val="118000"/>
              </a:schemeClr>
            </a:gs>
            <a:gs pos="73000">
              <a:schemeClr val="accent1">
                <a:alpha val="90000"/>
                <a:hueOff val="0"/>
                <a:satOff val="0"/>
                <a:lumOff val="0"/>
                <a:alphaOff val="-40000"/>
                <a:shade val="90000"/>
                <a:satMod val="11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63000"/>
              </a:schemeClr>
            </a:gs>
          </a:gsLst>
          <a:lin ang="950000" scaled="1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2697740"/>
        <a:ext cx="922261" cy="395255"/>
      </dsp:txXfrm>
    </dsp:sp>
    <dsp:sp modelId="{DEE714A5-3BEA-4E23-AF01-925E7D717DFC}">
      <dsp:nvSpPr>
        <dsp:cNvPr id="0" name=""/>
        <dsp:cNvSpPr/>
      </dsp:nvSpPr>
      <dsp:spPr>
        <a:xfrm rot="5400000">
          <a:off x="1553263" y="1650498"/>
          <a:ext cx="766602" cy="20286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500" kern="1200" dirty="0">
            <a:solidFill>
              <a:schemeClr val="tx2"/>
            </a:solidFill>
            <a:latin typeface="+mn-lt"/>
          </a:endParaRPr>
        </a:p>
      </dsp:txBody>
      <dsp:txXfrm rot="-5400000">
        <a:off x="922261" y="2318922"/>
        <a:ext cx="1991184" cy="691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4" Type="http://schemas.openxmlformats.org/officeDocument/2006/relationships/image" Target="../media/image3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0.24269</cdr:x>
      <cdr:y>0.3613</cdr:y>
    </cdr:from>
    <cdr:to>
      <cdr:x>0.77064</cdr:x>
      <cdr:y>0.64573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3078" y="1720511"/>
          <a:ext cx="1855794" cy="1354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endParaRPr lang="ru-RU" sz="1600" b="1" dirty="0">
            <a:solidFill>
              <a:srgbClr val="E1E9F7"/>
            </a:solidFill>
          </a:endParaRPr>
        </a:p>
      </cdr:txBody>
    </cdr:sp>
  </cdr:relSizeAnchor>
  <cdr:relSizeAnchor xmlns:cdr="http://schemas.openxmlformats.org/drawingml/2006/chartDrawing">
    <cdr:from>
      <cdr:x>0.16216</cdr:x>
      <cdr:y>0.29426</cdr:y>
    </cdr:from>
    <cdr:to>
      <cdr:x>0.76351</cdr:x>
      <cdr:y>0.48628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70015" y="1401289"/>
          <a:ext cx="211380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0.26689</cdr:x>
      <cdr:y>0.24439</cdr:y>
    </cdr:from>
    <cdr:to>
      <cdr:x>0.7027</cdr:x>
      <cdr:y>0.29035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938151" y="1163782"/>
          <a:ext cx="1531914" cy="21884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0.32095</cdr:x>
      <cdr:y>0.3192</cdr:y>
    </cdr:from>
    <cdr:to>
      <cdr:x>0.65502</cdr:x>
      <cdr:y>0.35068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1128155" y="1520041"/>
          <a:ext cx="1174307" cy="14991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0.22578</cdr:x>
      <cdr:y>0.29177</cdr:y>
    </cdr:from>
    <cdr:to>
      <cdr:x>0.33329</cdr:x>
      <cdr:y>0.37406</cdr:y>
    </cdr:to>
    <cdr:pic>
      <cdr:nvPicPr>
        <cdr:cNvPr id="7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793654" y="1389412"/>
          <a:ext cx="377889" cy="3918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0.22973</cdr:x>
      <cdr:y>0.3591</cdr:y>
    </cdr:from>
    <cdr:to>
      <cdr:x>0.34122</cdr:x>
      <cdr:y>0.44389</cdr:y>
    </cdr:to>
    <cdr:pic>
      <cdr:nvPicPr>
        <cdr:cNvPr id="9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807523" y="1710047"/>
          <a:ext cx="391883" cy="40376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0.32432</cdr:x>
      <cdr:y>0.38261</cdr:y>
    </cdr:from>
    <cdr:to>
      <cdr:x>0.51351</cdr:x>
      <cdr:y>0.41752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1140031" y="1821981"/>
          <a:ext cx="665016" cy="16625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135"/>
          </a:xfrm>
          <a:prstGeom prst="rect">
            <a:avLst/>
          </a:prstGeom>
        </p:spPr>
        <p:txBody>
          <a:bodyPr vert="horz" lIns="95563" tIns="47782" rIns="95563" bIns="47782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8135"/>
          </a:xfrm>
          <a:prstGeom prst="rect">
            <a:avLst/>
          </a:prstGeom>
        </p:spPr>
        <p:txBody>
          <a:bodyPr vert="horz" lIns="95563" tIns="47782" rIns="95563" bIns="47782" rtlCol="0"/>
          <a:lstStyle>
            <a:lvl1pPr algn="r">
              <a:defRPr sz="1300"/>
            </a:lvl1pPr>
          </a:lstStyle>
          <a:p>
            <a:fld id="{2D793150-908B-419C-A10C-2F5EC201DA62}" type="datetimeFigureOut">
              <a:rPr lang="ru-RU" smtClean="0"/>
              <a:pPr/>
              <a:t>22.04.2016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82" rIns="95563" bIns="4778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5563" tIns="47782" rIns="95563" bIns="4778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5563" tIns="47782" rIns="95563" bIns="47782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8134"/>
          </a:xfrm>
          <a:prstGeom prst="rect">
            <a:avLst/>
          </a:prstGeom>
        </p:spPr>
        <p:txBody>
          <a:bodyPr vert="horz" lIns="95563" tIns="47782" rIns="95563" bIns="47782" rtlCol="0" anchor="b"/>
          <a:lstStyle>
            <a:lvl1pPr algn="r">
              <a:defRPr sz="1300"/>
            </a:lvl1pPr>
          </a:lstStyle>
          <a:p>
            <a:fld id="{F5C0FF70-E5B1-436A-9193-62AB8C2ED9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84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237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33A0A21-4F7C-43CE-A0BF-1904ACA3013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3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074A-641B-4F3C-BD92-23B41BEE8362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7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EEB0-D900-4F9D-9068-378006CFB0DC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3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49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33A0A21-4F7C-43CE-A0BF-1904ACA3013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40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8E1E1-7BA2-4C1B-84DB-FE9B3EFA0DA5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61813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75DF6E2-9619-4A1D-9153-CC87BC6E6F9C}" type="datetime1">
              <a:rPr lang="ru-RU" smtClean="0">
                <a:solidFill>
                  <a:srgbClr val="EEECE1"/>
                </a:solidFill>
              </a:rPr>
              <a:pPr/>
              <a:t>22.04.2016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71BEA85-2776-4A55-B30E-9EE6A5C17FC5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25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7D5B-63CA-4A42-97E5-4D945B28648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7353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C6DD2-327B-4C99-8F1A-0D0B49F2845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01899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13F1-51D0-4480-8B09-D2B9D19B628A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27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384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2BEB-C81C-4701-8A53-AE253E27BCC8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27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34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1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CA7-F700-4BCD-A65D-FBE8579853D3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27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9657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8E1E1-7BA2-4C1B-84DB-FE9B3EFA0DA5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6053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8C2-9E1D-4797-9EFB-956347F2BD0F}" type="datetime1">
              <a:rPr lang="ru-RU" smtClean="0">
                <a:solidFill>
                  <a:srgbClr val="EEECE1"/>
                </a:solidFill>
              </a:rPr>
              <a:pPr/>
              <a:t>22.04.2016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27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9056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074A-641B-4F3C-BD92-23B41BEE8362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82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EEB0-D900-4F9D-9068-378006CFB0DC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27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83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33A0A21-4F7C-43CE-A0BF-1904ACA3013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26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8E1E1-7BA2-4C1B-84DB-FE9B3EFA0DA5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3182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75DF6E2-9619-4A1D-9153-CC87BC6E6F9C}" type="datetime1">
              <a:rPr lang="ru-RU" smtClean="0">
                <a:solidFill>
                  <a:srgbClr val="EEECE1"/>
                </a:solidFill>
              </a:rPr>
              <a:pPr/>
              <a:t>22.04.2016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71BEA85-2776-4A55-B30E-9EE6A5C17FC5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65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7D5B-63CA-4A42-97E5-4D945B28648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27474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C6DD2-327B-4C99-8F1A-0D0B49F2845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126872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13F1-51D0-4480-8B09-D2B9D19B628A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18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005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2BEB-C81C-4701-8A53-AE253E27BCC8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18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23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75DF6E2-9619-4A1D-9153-CC87BC6E6F9C}" type="datetime1">
              <a:rPr lang="ru-RU" smtClean="0">
                <a:solidFill>
                  <a:srgbClr val="EEECE1"/>
                </a:solidFill>
              </a:rPr>
              <a:pPr/>
              <a:t>22.04.2016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71BEA85-2776-4A55-B30E-9EE6A5C17FC5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04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1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CA7-F700-4BCD-A65D-FBE8579853D3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18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87072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8C2-9E1D-4797-9EFB-956347F2BD0F}" type="datetime1">
              <a:rPr lang="ru-RU" smtClean="0">
                <a:solidFill>
                  <a:srgbClr val="EEECE1"/>
                </a:solidFill>
              </a:rPr>
              <a:pPr/>
              <a:t>22.04.2016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18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747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C074A-641B-4F3C-BD92-23B41BEE8362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110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EEB0-D900-4F9D-9068-378006CFB0DC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18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7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7D5B-63CA-4A42-97E5-4D945B28648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8064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C6DD2-327B-4C99-8F1A-0D0B49F28454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23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13F1-51D0-4480-8B09-D2B9D19B628A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3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464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2BEB-C81C-4701-8A53-AE253E27BCC8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3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44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1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8CA7-F700-4BCD-A65D-FBE8579853D3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3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396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8C2-9E1D-4797-9EFB-956347F2BD0F}" type="datetime1">
              <a:rPr lang="ru-RU" smtClean="0">
                <a:solidFill>
                  <a:srgbClr val="EEECE1"/>
                </a:solidFill>
              </a:rPr>
              <a:pPr/>
              <a:t>22.04.2016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EEECE1"/>
                </a:solidFill>
              </a:rPr>
              <a:pPr/>
              <a:t>‹#›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3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135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5BE70E-7242-41D5-8B79-D5D6BFE6C1BB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3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24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5BE70E-7242-41D5-8B79-D5D6BFE6C1BB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27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6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5BE70E-7242-41D5-8B79-D5D6BFE6C1BB}" type="datetime1">
              <a:rPr lang="ru-RU" smtClean="0">
                <a:solidFill>
                  <a:srgbClr val="1F497D"/>
                </a:solidFill>
              </a:rPr>
              <a:pPr/>
              <a:t>22.04.2016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18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91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4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23.png"/><Relationship Id="rId4" Type="http://schemas.openxmlformats.org/officeDocument/2006/relationships/diagramData" Target="../diagrams/data1.xml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44628"/>
            <a:ext cx="4860032" cy="224141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83571" y="4941168"/>
            <a:ext cx="7920880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2089" y="3815526"/>
            <a:ext cx="69792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ЕВРАЗИЙСКОЕ СОТРУДНИЧЕСТВО</a:t>
            </a:r>
          </a:p>
          <a:p>
            <a:pPr algn="ctr"/>
            <a:endParaRPr lang="ru-RU" b="1" dirty="0">
              <a:solidFill>
                <a:srgbClr val="1F497D"/>
              </a:solidFill>
            </a:endParaRPr>
          </a:p>
          <a:p>
            <a:pPr algn="ctr"/>
            <a:r>
              <a:rPr lang="ru-RU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Федеральная служба по аккредитации </a:t>
            </a:r>
          </a:p>
        </p:txBody>
      </p:sp>
    </p:spTree>
    <p:extLst>
      <p:ext uri="{BB962C8B-B14F-4D97-AF65-F5344CB8AC3E}">
        <p14:creationId xmlns:p14="http://schemas.microsoft.com/office/powerpoint/2010/main" val="6190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0" name="Picture 26" descr="C:\Users\zubtsovaoa\Pictures\Сним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183" y="1686757"/>
            <a:ext cx="5828797" cy="441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9218" y="228602"/>
            <a:ext cx="6418555" cy="66804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Состав международных организаций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1</a:t>
            </a:fld>
            <a:endParaRPr lang="ru-RU" dirty="0">
              <a:solidFill>
                <a:srgbClr val="1F497D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3" y="0"/>
            <a:ext cx="242571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424170" y="1398184"/>
            <a:ext cx="4041648" cy="493776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 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776" y="2482803"/>
            <a:ext cx="732314" cy="43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278" y="2493070"/>
            <a:ext cx="732314" cy="43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666" y="3072974"/>
            <a:ext cx="732314" cy="43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396" y="3072996"/>
            <a:ext cx="732316" cy="43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776" y="3623469"/>
            <a:ext cx="732314" cy="43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422" y="3646177"/>
            <a:ext cx="747176" cy="4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886" y="4211659"/>
            <a:ext cx="732314" cy="43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370" y="4211660"/>
            <a:ext cx="732312" cy="43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886" y="4857301"/>
            <a:ext cx="708204" cy="416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590" y="4805677"/>
            <a:ext cx="790573" cy="46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776" y="5416586"/>
            <a:ext cx="732314" cy="43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714" y="5416586"/>
            <a:ext cx="761442" cy="416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934" y="1245258"/>
            <a:ext cx="1428184" cy="1151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" y="1106440"/>
            <a:ext cx="1944806" cy="145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16" y="2869467"/>
            <a:ext cx="6175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" y="3440907"/>
            <a:ext cx="6175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16" y="4000455"/>
            <a:ext cx="6175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" y="4526931"/>
            <a:ext cx="6175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5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80" y="5034773"/>
            <a:ext cx="6175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13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612581" y="228601"/>
            <a:ext cx="6074229" cy="76892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Использование нового механизма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для целей СНГ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2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102218" y="1405719"/>
            <a:ext cx="2902239" cy="4572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3800" dirty="0" smtClean="0">
                <a:solidFill>
                  <a:schemeClr val="tx2"/>
                </a:solidFill>
              </a:rPr>
              <a:t>Обеспечение </a:t>
            </a:r>
            <a:r>
              <a:rPr lang="ru-RU" sz="3800" dirty="0">
                <a:solidFill>
                  <a:schemeClr val="tx2"/>
                </a:solidFill>
              </a:rPr>
              <a:t>создания условий для взаимного признания результатов аккредитации государствами-членами </a:t>
            </a:r>
            <a:r>
              <a:rPr lang="ru-RU" sz="3800" dirty="0" smtClean="0">
                <a:solidFill>
                  <a:schemeClr val="tx2"/>
                </a:solidFill>
              </a:rPr>
              <a:t>СНГ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38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38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800" dirty="0" smtClean="0">
                <a:solidFill>
                  <a:schemeClr val="tx2"/>
                </a:solidFill>
              </a:rPr>
              <a:t>Выработка </a:t>
            </a:r>
            <a:r>
              <a:rPr lang="ru-RU" sz="3800" dirty="0">
                <a:solidFill>
                  <a:schemeClr val="tx2"/>
                </a:solidFill>
              </a:rPr>
              <a:t>согласованной или скоординированной политики в сфере аккредитации</a:t>
            </a:r>
          </a:p>
        </p:txBody>
      </p:sp>
      <p:sp>
        <p:nvSpPr>
          <p:cNvPr id="4" name="Текст 3"/>
          <p:cNvSpPr>
            <a:spLocks noGrp="1"/>
          </p:cNvSpPr>
          <p:nvPr>
            <p:ph sz="quarter" idx="4"/>
          </p:nvPr>
        </p:nvSpPr>
        <p:spPr>
          <a:xfrm>
            <a:off x="3004457" y="1323832"/>
            <a:ext cx="5935525" cy="5049671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обеспечение </a:t>
            </a:r>
            <a:r>
              <a:rPr lang="ru-RU" sz="1500" dirty="0"/>
              <a:t>гармонизации и согласованности в деятельности по аккредитации с целью содействия свободной торговле и повышению конкурентоспособности продукции государств-членов СНГ;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выработка </a:t>
            </a:r>
            <a:r>
              <a:rPr lang="ru-RU" sz="1500" dirty="0"/>
              <a:t>механизмов для оценки национальных органов по аккредитации на соответствие требованиям применяемых гармонизированных стандартов в области аккредитации и межправительственных документов в целях обеспечения взаимного признания результатов оценки соответствия;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формирование </a:t>
            </a:r>
            <a:r>
              <a:rPr lang="ru-RU" sz="1500" dirty="0"/>
              <a:t>правовой основы для создания Региональной ассоциации органов по аккредитации с учетом национальных законодательств;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выработка </a:t>
            </a:r>
            <a:r>
              <a:rPr lang="ru-RU" sz="1500" dirty="0"/>
              <a:t>согласованной позиции государств-членов СНГ для ее представления в международных </a:t>
            </a:r>
            <a:r>
              <a:rPr lang="ru-RU" sz="1500" dirty="0" smtClean="0"/>
              <a:t>организациях;</a:t>
            </a:r>
            <a:endParaRPr lang="ru-RU" sz="15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учет </a:t>
            </a:r>
            <a:r>
              <a:rPr lang="ru-RU" sz="1500" dirty="0"/>
              <a:t>интересов промышленности, ускорение региональных интеграционных процессов, устранение технических барьеров во взаимной </a:t>
            </a:r>
            <a:r>
              <a:rPr lang="ru-RU" sz="1500" dirty="0" smtClean="0"/>
              <a:t>торговле;</a:t>
            </a:r>
            <a:endParaRPr lang="ru-RU" sz="15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основа </a:t>
            </a:r>
            <a:r>
              <a:rPr lang="ru-RU" sz="1500" dirty="0"/>
              <a:t>для разработки соглашения о взаимном признании </a:t>
            </a:r>
            <a:r>
              <a:rPr lang="ru-RU" sz="1500" dirty="0" smtClean="0"/>
              <a:t>аккредитации. </a:t>
            </a:r>
            <a:endParaRPr lang="ru-RU" sz="1500" dirty="0"/>
          </a:p>
          <a:p>
            <a:pPr>
              <a:buFont typeface="Wingdings" panose="05000000000000000000" pitchFamily="2" charset="2"/>
              <a:buChar char="Ø"/>
            </a:pPr>
            <a:endParaRPr lang="ru-RU" sz="7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3" y="0"/>
            <a:ext cx="242571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49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23802" y="228601"/>
            <a:ext cx="6762997" cy="57892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Возможные сценарии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3</a:t>
            </a:fld>
            <a:endParaRPr lang="ru-RU" dirty="0">
              <a:solidFill>
                <a:srgbClr val="1F497D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166321" cy="106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232569" y="1187354"/>
            <a:ext cx="8642350" cy="5403451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1950" lvl="1" indent="0"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cs typeface="Arial" charset="0"/>
              </a:rPr>
              <a:t>1</a:t>
            </a:r>
            <a:r>
              <a:rPr lang="ru-RU" sz="1800" b="1" dirty="0">
                <a:solidFill>
                  <a:srgbClr val="FF0000"/>
                </a:solidFill>
                <a:cs typeface="Arial" charset="0"/>
              </a:rPr>
              <a:t>.	Эксплуатация существующей модели </a:t>
            </a:r>
          </a:p>
          <a:p>
            <a:pPr marL="647700" lvl="1" indent="-285750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rgbClr val="FF0000"/>
                </a:solidFill>
                <a:cs typeface="Arial" charset="0"/>
              </a:rPr>
              <a:t>сокращение </a:t>
            </a:r>
            <a:r>
              <a:rPr lang="ru-RU" sz="1800" i="1" dirty="0">
                <a:solidFill>
                  <a:srgbClr val="FF0000"/>
                </a:solidFill>
                <a:cs typeface="Arial" charset="0"/>
              </a:rPr>
              <a:t>количества и качества работ</a:t>
            </a:r>
          </a:p>
          <a:p>
            <a:pPr marL="647700" lvl="1" indent="-285750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rgbClr val="FF0000"/>
                </a:solidFill>
                <a:cs typeface="Arial" charset="0"/>
              </a:rPr>
              <a:t>«</a:t>
            </a:r>
            <a:r>
              <a:rPr lang="ru-RU" sz="1800" i="1" dirty="0" err="1">
                <a:solidFill>
                  <a:srgbClr val="FF0000"/>
                </a:solidFill>
                <a:cs typeface="Arial" charset="0"/>
              </a:rPr>
              <a:t>рекрутинг</a:t>
            </a:r>
            <a:r>
              <a:rPr lang="ru-RU" sz="1800" i="1" dirty="0">
                <a:solidFill>
                  <a:srgbClr val="FF0000"/>
                </a:solidFill>
                <a:cs typeface="Arial" charset="0"/>
              </a:rPr>
              <a:t>» национальных органов в другие региональные организации</a:t>
            </a:r>
          </a:p>
          <a:p>
            <a:pPr marL="647700" lvl="1" indent="-285750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rgbClr val="FF0000"/>
                </a:solidFill>
                <a:cs typeface="Arial" charset="0"/>
              </a:rPr>
              <a:t>технологическая </a:t>
            </a:r>
            <a:r>
              <a:rPr lang="ru-RU" sz="1800" i="1" dirty="0">
                <a:solidFill>
                  <a:srgbClr val="FF0000"/>
                </a:solidFill>
                <a:cs typeface="Arial" charset="0"/>
              </a:rPr>
              <a:t>дезинтеграция национальных экономик стран ЕАЭС и СНГ </a:t>
            </a:r>
          </a:p>
          <a:p>
            <a:pPr marL="361950" lvl="1" indent="0">
              <a:buNone/>
              <a:defRPr/>
            </a:pPr>
            <a:endParaRPr lang="ru-RU" sz="1800" i="1" dirty="0">
              <a:solidFill>
                <a:srgbClr val="FF0000"/>
              </a:solidFill>
              <a:cs typeface="Arial" charset="0"/>
            </a:endParaRPr>
          </a:p>
          <a:p>
            <a:pPr marL="361950" lvl="1" indent="0">
              <a:buNone/>
              <a:defRPr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2.	Создание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нового механизма по формуле: «страны ЕАЭС +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члены и наблюдатели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из других стран СНГ» </a:t>
            </a:r>
            <a:endParaRPr lang="ru-RU" sz="1800" b="1" dirty="0" smtClean="0">
              <a:solidFill>
                <a:schemeClr val="accent1">
                  <a:lumMod val="75000"/>
                </a:schemeClr>
              </a:solidFill>
              <a:cs typeface="Arial" charset="0"/>
            </a:endParaRPr>
          </a:p>
          <a:p>
            <a:pPr marL="647700" lvl="1" indent="-285750" algn="just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единообразное решение вопросов применения ТР ТС</a:t>
            </a:r>
          </a:p>
          <a:p>
            <a:pPr marL="647700" lvl="1" indent="-285750" algn="just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интерпретация </a:t>
            </a: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критериев аккредитации, учитывающая региональную специфику и позволяющая лучше отвечать запросам регуляторов и рынков</a:t>
            </a:r>
          </a:p>
          <a:p>
            <a:pPr marL="647700" lvl="1" indent="-285750" algn="just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организация </a:t>
            </a: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проведения взаимных сравнительных оценок в соответствии </a:t>
            </a:r>
          </a:p>
          <a:p>
            <a:pPr marL="647700" lvl="1" indent="-285750" algn="just">
              <a:buFont typeface="Wingdings" panose="05000000000000000000" pitchFamily="2" charset="2"/>
              <a:buChar char="Ø"/>
              <a:defRPr/>
            </a:pP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с договором о ЕАЭС</a:t>
            </a:r>
          </a:p>
          <a:p>
            <a:pPr marL="647700" lvl="1" indent="-285750" algn="just">
              <a:buFont typeface="Wingdings" panose="05000000000000000000" pitchFamily="2" charset="2"/>
              <a:buChar char="Ø"/>
              <a:defRPr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площадка </a:t>
            </a: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для рассмотрения жалоб</a:t>
            </a:r>
          </a:p>
          <a:p>
            <a:pPr marL="647700" lvl="1" indent="-285750" algn="just">
              <a:buFont typeface="Wingdings" panose="05000000000000000000" pitchFamily="2" charset="2"/>
              <a:buChar char="Ø"/>
              <a:defRPr/>
            </a:pP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ЕАЭС как "стартовая площадка" для региональной организации (ассоциации) по аккредитации, которая является открытой для присоединения других стран СНГ в качестве полноправных членов и наблюдателей</a:t>
            </a:r>
            <a:endParaRPr lang="ru-RU" sz="1800" i="1" dirty="0" smtClean="0">
              <a:solidFill>
                <a:srgbClr val="1F497D">
                  <a:lumMod val="75000"/>
                </a:srgbClr>
              </a:solidFill>
              <a:cs typeface="Arial" charset="0"/>
            </a:endParaRPr>
          </a:p>
          <a:p>
            <a:pPr marL="361950" lvl="1" indent="0">
              <a:buFont typeface="Arial" charset="0"/>
              <a:buNone/>
              <a:defRPr/>
            </a:pPr>
            <a:endParaRPr lang="ru-RU" sz="1800" i="1" dirty="0">
              <a:solidFill>
                <a:srgbClr val="1F497D">
                  <a:lumMod val="75000"/>
                </a:srgbClr>
              </a:solidFill>
              <a:cs typeface="Arial" charset="0"/>
            </a:endParaRPr>
          </a:p>
          <a:p>
            <a:pPr marL="180975" indent="0">
              <a:buFont typeface="Georgia" pitchFamily="18" charset="0"/>
              <a:buNone/>
              <a:defRPr/>
            </a:pPr>
            <a:r>
              <a:rPr lang="ru-RU" sz="1800" i="1" dirty="0" smtClean="0">
                <a:solidFill>
                  <a:srgbClr val="1F497D">
                    <a:lumMod val="75000"/>
                  </a:srgbClr>
                </a:solidFill>
                <a:cs typeface="Arial" charset="0"/>
              </a:rPr>
              <a:t>	</a:t>
            </a:r>
            <a:endParaRPr lang="ru-RU" sz="1800" i="1" dirty="0" smtClean="0">
              <a:solidFill>
                <a:srgbClr val="800000"/>
              </a:solidFill>
              <a:latin typeface="Arial" charset="0"/>
              <a:cs typeface="Arial" charset="0"/>
            </a:endParaRPr>
          </a:p>
          <a:p>
            <a:pPr marL="180975" indent="0">
              <a:buFont typeface="Arial" charset="0"/>
              <a:buNone/>
              <a:defRPr/>
            </a:pPr>
            <a:endParaRPr lang="ru-RU" dirty="0" smtClean="0">
              <a:solidFill>
                <a:prstClr val="black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78003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23802" y="228601"/>
            <a:ext cx="6762997" cy="57892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Возможные сценарии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4</a:t>
            </a:fld>
            <a:endParaRPr lang="ru-RU" dirty="0">
              <a:solidFill>
                <a:srgbClr val="1F497D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166321" cy="106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232569" y="1068779"/>
            <a:ext cx="8642350" cy="5522028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7800" indent="0" eaLnBrk="1" fontAlgn="t" hangingPunct="1">
              <a:lnSpc>
                <a:spcPct val="100000"/>
              </a:lnSpc>
              <a:spcBef>
                <a:spcPts val="0"/>
              </a:spcBef>
              <a:buNone/>
              <a:tabLst>
                <a:tab pos="0" algn="l"/>
                <a:tab pos="82550" algn="l"/>
              </a:tabLst>
            </a:pPr>
            <a:endParaRPr lang="ru-RU" sz="1800" b="1" dirty="0" smtClean="0">
              <a:solidFill>
                <a:srgbClr val="7030A0"/>
              </a:solidFill>
            </a:endParaRPr>
          </a:p>
          <a:p>
            <a:pPr marL="177800" indent="0" eaLnBrk="1" fontAlgn="t" hangingPunct="1">
              <a:lnSpc>
                <a:spcPct val="100000"/>
              </a:lnSpc>
              <a:spcBef>
                <a:spcPts val="0"/>
              </a:spcBef>
              <a:buNone/>
              <a:tabLst>
                <a:tab pos="0" algn="l"/>
                <a:tab pos="82550" algn="l"/>
              </a:tabLst>
            </a:pPr>
            <a:r>
              <a:rPr lang="ru-RU" sz="1800" b="1" dirty="0" smtClean="0">
                <a:solidFill>
                  <a:srgbClr val="7030A0"/>
                </a:solidFill>
              </a:rPr>
              <a:t>3</a:t>
            </a:r>
            <a:r>
              <a:rPr lang="ru-RU" sz="1800" b="1" dirty="0">
                <a:solidFill>
                  <a:srgbClr val="7030A0"/>
                </a:solidFill>
              </a:rPr>
              <a:t>.	Создание в рамках МГС Совета руководителей национальных органов по аккредитации </a:t>
            </a:r>
          </a:p>
          <a:p>
            <a:pPr marL="463550" indent="-285750" algn="just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 smtClean="0">
                <a:solidFill>
                  <a:srgbClr val="7030A0"/>
                </a:solidFill>
              </a:rPr>
              <a:t>координация </a:t>
            </a:r>
            <a:r>
              <a:rPr lang="ru-RU" sz="1800" i="1" dirty="0">
                <a:solidFill>
                  <a:srgbClr val="7030A0"/>
                </a:solidFill>
              </a:rPr>
              <a:t>практического взаимодействия национальных органов по аккредитации, органов по оценке соответствия и иных заинтересованных  сторон по основным аспектам политики в сфере аккредитации</a:t>
            </a:r>
          </a:p>
          <a:p>
            <a:pPr marL="463550" indent="-285750" algn="just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 smtClean="0">
                <a:solidFill>
                  <a:srgbClr val="7030A0"/>
                </a:solidFill>
              </a:rPr>
              <a:t>содействие </a:t>
            </a:r>
            <a:r>
              <a:rPr lang="ru-RU" sz="1800" i="1" dirty="0">
                <a:solidFill>
                  <a:srgbClr val="7030A0"/>
                </a:solidFill>
              </a:rPr>
              <a:t>реализации принятых межгосударственных и межправительственных решений в сфере аккредитации государств-участников Совета</a:t>
            </a:r>
          </a:p>
          <a:p>
            <a:pPr marL="463550" indent="-285750" algn="just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 smtClean="0">
                <a:solidFill>
                  <a:srgbClr val="7030A0"/>
                </a:solidFill>
              </a:rPr>
              <a:t>развитие </a:t>
            </a:r>
            <a:r>
              <a:rPr lang="ru-RU" sz="1800" i="1" dirty="0">
                <a:solidFill>
                  <a:srgbClr val="7030A0"/>
                </a:solidFill>
              </a:rPr>
              <a:t>новых направлений по </a:t>
            </a:r>
            <a:r>
              <a:rPr lang="ru-RU" sz="1800" i="1" dirty="0" smtClean="0">
                <a:solidFill>
                  <a:srgbClr val="7030A0"/>
                </a:solidFill>
              </a:rPr>
              <a:t>аккредитации</a:t>
            </a:r>
          </a:p>
          <a:p>
            <a:pPr marL="463550" indent="-285750" algn="just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endParaRPr lang="ru-RU" sz="1800" i="1" dirty="0">
              <a:solidFill>
                <a:schemeClr val="tx2">
                  <a:lumMod val="75000"/>
                </a:schemeClr>
              </a:solidFill>
            </a:endParaRPr>
          </a:p>
          <a:p>
            <a:pPr marL="177800" indent="0" eaLnBrk="1" fontAlgn="t" hangingPunct="1">
              <a:lnSpc>
                <a:spcPct val="100000"/>
              </a:lnSpc>
              <a:spcBef>
                <a:spcPts val="0"/>
              </a:spcBef>
              <a:buNone/>
              <a:tabLst>
                <a:tab pos="82550" algn="l"/>
              </a:tabLst>
            </a:pPr>
            <a:r>
              <a:rPr lang="ru-RU" sz="1800" b="1" dirty="0">
                <a:solidFill>
                  <a:srgbClr val="0070C0"/>
                </a:solidFill>
              </a:rPr>
              <a:t>4.	Самостоятельная структура </a:t>
            </a:r>
          </a:p>
          <a:p>
            <a:pPr marL="463550" indent="-285750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 smtClean="0">
                <a:solidFill>
                  <a:srgbClr val="0070C0"/>
                </a:solidFill>
              </a:rPr>
              <a:t>решение </a:t>
            </a:r>
            <a:r>
              <a:rPr lang="ru-RU" sz="1800" i="1" dirty="0">
                <a:solidFill>
                  <a:srgbClr val="0070C0"/>
                </a:solidFill>
              </a:rPr>
              <a:t>задачи создания самостоятельной Региональной </a:t>
            </a:r>
            <a:r>
              <a:rPr lang="ru-RU" sz="1800" i="1" dirty="0" smtClean="0">
                <a:solidFill>
                  <a:srgbClr val="0070C0"/>
                </a:solidFill>
              </a:rPr>
              <a:t>организации  </a:t>
            </a:r>
            <a:endParaRPr lang="ru-RU" sz="1800" i="1" dirty="0">
              <a:solidFill>
                <a:srgbClr val="0070C0"/>
              </a:solidFill>
            </a:endParaRPr>
          </a:p>
          <a:p>
            <a:pPr marL="463550" indent="-285750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>
                <a:solidFill>
                  <a:srgbClr val="0070C0"/>
                </a:solidFill>
              </a:rPr>
              <a:t>в области аккредитации, имеющей соответствующий необходимый аппарат </a:t>
            </a:r>
          </a:p>
          <a:p>
            <a:pPr marL="463550" indent="-285750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>
                <a:solidFill>
                  <a:srgbClr val="0070C0"/>
                </a:solidFill>
              </a:rPr>
              <a:t>и структуру, а также собственный бюджет </a:t>
            </a:r>
          </a:p>
          <a:p>
            <a:pPr marL="463550" indent="-285750" eaLnBrk="1" fontAlgn="t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2550" algn="l"/>
              </a:tabLst>
            </a:pPr>
            <a:r>
              <a:rPr lang="ru-RU" sz="1800" i="1" dirty="0" smtClean="0">
                <a:solidFill>
                  <a:srgbClr val="0070C0"/>
                </a:solidFill>
              </a:rPr>
              <a:t>возможность </a:t>
            </a:r>
            <a:r>
              <a:rPr lang="ru-RU" sz="1800" i="1" dirty="0">
                <a:solidFill>
                  <a:srgbClr val="0070C0"/>
                </a:solidFill>
              </a:rPr>
              <a:t>использования организационных наработок других подобных форумов</a:t>
            </a:r>
          </a:p>
          <a:p>
            <a:pPr marL="177800" indent="0" eaLnBrk="1" fontAlgn="t" hangingPunct="1">
              <a:lnSpc>
                <a:spcPct val="100000"/>
              </a:lnSpc>
              <a:spcBef>
                <a:spcPts val="0"/>
              </a:spcBef>
              <a:buNone/>
              <a:tabLst>
                <a:tab pos="82550" algn="l"/>
              </a:tabLst>
            </a:pPr>
            <a:endParaRPr lang="ru-RU" sz="1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55600" indent="0" eaLnBrk="1" fontAlgn="t" hangingPunct="1">
              <a:lnSpc>
                <a:spcPct val="100000"/>
              </a:lnSpc>
              <a:spcBef>
                <a:spcPts val="0"/>
              </a:spcBef>
              <a:buNone/>
            </a:pPr>
            <a:endParaRPr lang="ru-RU" sz="1400" i="1" dirty="0">
              <a:solidFill>
                <a:schemeClr val="tx2">
                  <a:lumMod val="75000"/>
                </a:schemeClr>
              </a:solidFill>
            </a:endParaRPr>
          </a:p>
          <a:p>
            <a:pPr marL="536575" lvl="1" indent="-180975">
              <a:lnSpc>
                <a:spcPct val="100000"/>
              </a:lnSpc>
              <a:defRPr/>
            </a:pPr>
            <a:endParaRPr lang="ru-RU" sz="1400" b="1" dirty="0" smtClean="0">
              <a:solidFill>
                <a:srgbClr val="002060"/>
              </a:solidFill>
              <a:cs typeface="Arial" charset="0"/>
            </a:endParaRPr>
          </a:p>
          <a:p>
            <a:pPr marL="361950" lvl="1" indent="0">
              <a:buFont typeface="Arial" charset="0"/>
              <a:buNone/>
              <a:defRPr/>
            </a:pPr>
            <a:endParaRPr lang="ru-RU" sz="1800" i="1" dirty="0" smtClean="0">
              <a:solidFill>
                <a:srgbClr val="1F497D">
                  <a:lumMod val="75000"/>
                </a:srgbClr>
              </a:solidFill>
              <a:cs typeface="Arial" charset="0"/>
            </a:endParaRPr>
          </a:p>
          <a:p>
            <a:pPr marL="361950" lvl="1" indent="0">
              <a:buFont typeface="Arial" charset="0"/>
              <a:buNone/>
              <a:defRPr/>
            </a:pPr>
            <a:endParaRPr lang="ru-RU" sz="1800" i="1" dirty="0">
              <a:solidFill>
                <a:srgbClr val="1F497D">
                  <a:lumMod val="75000"/>
                </a:srgbClr>
              </a:solidFill>
              <a:cs typeface="Arial" charset="0"/>
            </a:endParaRPr>
          </a:p>
          <a:p>
            <a:pPr marL="180975" indent="0">
              <a:buFont typeface="Georgia" pitchFamily="18" charset="0"/>
              <a:buNone/>
              <a:defRPr/>
            </a:pPr>
            <a:r>
              <a:rPr lang="ru-RU" sz="1800" i="1" dirty="0" smtClean="0">
                <a:solidFill>
                  <a:srgbClr val="1F497D">
                    <a:lumMod val="75000"/>
                  </a:srgbClr>
                </a:solidFill>
                <a:cs typeface="Arial" charset="0"/>
              </a:rPr>
              <a:t>	</a:t>
            </a:r>
            <a:endParaRPr lang="ru-RU" sz="1800" i="1" dirty="0" smtClean="0">
              <a:solidFill>
                <a:srgbClr val="800000"/>
              </a:solidFill>
              <a:latin typeface="Arial" charset="0"/>
              <a:cs typeface="Arial" charset="0"/>
            </a:endParaRPr>
          </a:p>
          <a:p>
            <a:pPr marL="180975" indent="0">
              <a:buFont typeface="Arial" charset="0"/>
              <a:buNone/>
              <a:defRPr/>
            </a:pPr>
            <a:endParaRPr lang="ru-RU" dirty="0" smtClean="0">
              <a:solidFill>
                <a:prstClr val="black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854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9227" y="320638"/>
            <a:ext cx="6064130" cy="71251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Международное и региональное представительство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5</a:t>
            </a:fld>
            <a:endParaRPr lang="ru-RU" dirty="0">
              <a:solidFill>
                <a:srgbClr val="1F497D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3" y="0"/>
            <a:ext cx="242571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424170" y="1398184"/>
            <a:ext cx="4041648" cy="493776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  </a:t>
            </a:r>
          </a:p>
        </p:txBody>
      </p:sp>
      <p:pic>
        <p:nvPicPr>
          <p:cNvPr id="3" name="Picture 2" descr="C:\Users\zubtsovaoa\Pictures\Снимо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60" y="1266825"/>
            <a:ext cx="8383979" cy="512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21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4" y="2695908"/>
            <a:ext cx="3295281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9916" y="116958"/>
            <a:ext cx="6166884" cy="81870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Участие стран СНГ </a:t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panose="020B0604020202020204" pitchFamily="34" charset="0"/>
              </a:rPr>
              <a:t>в региональных организациях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6</a:t>
            </a:fld>
            <a:endParaRPr lang="ru-RU">
              <a:solidFill>
                <a:srgbClr val="1F497D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25700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Объект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720879484"/>
              </p:ext>
            </p:extLst>
          </p:nvPr>
        </p:nvGraphicFramePr>
        <p:xfrm>
          <a:off x="5704921" y="2534537"/>
          <a:ext cx="2950868" cy="3554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361" y="2676082"/>
            <a:ext cx="1695450" cy="79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923" y="3732029"/>
            <a:ext cx="1838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536" y="4930185"/>
            <a:ext cx="11811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/>
          <a:stretch/>
        </p:blipFill>
        <p:spPr bwMode="auto">
          <a:xfrm>
            <a:off x="0" y="1243895"/>
            <a:ext cx="2918859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59" y="1632649"/>
            <a:ext cx="3381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996" y="1210557"/>
            <a:ext cx="23717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2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23889" y="228600"/>
            <a:ext cx="5348512" cy="685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Финансирование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BEA85-2776-4A55-B30E-9EE6A5C17FC5}" type="slidenum">
              <a:rPr lang="ru-RU" smtClean="0">
                <a:solidFill>
                  <a:srgbClr val="1F497D"/>
                </a:solidFill>
              </a:rPr>
              <a:pPr/>
              <a:t>7</a:t>
            </a:fld>
            <a:endParaRPr lang="ru-RU" dirty="0">
              <a:solidFill>
                <a:srgbClr val="1F497D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9" y="54014"/>
            <a:ext cx="2321665" cy="1070735"/>
          </a:xfrm>
          <a:prstGeom prst="rect">
            <a:avLst/>
          </a:prstGeom>
        </p:spPr>
      </p:pic>
      <p:graphicFrame>
        <p:nvGraphicFramePr>
          <p:cNvPr id="11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0298124"/>
              </p:ext>
            </p:extLst>
          </p:nvPr>
        </p:nvGraphicFramePr>
        <p:xfrm>
          <a:off x="0" y="3669475"/>
          <a:ext cx="4013860" cy="2130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77424157"/>
              </p:ext>
            </p:extLst>
          </p:nvPr>
        </p:nvGraphicFramePr>
        <p:xfrm>
          <a:off x="332511" y="1698171"/>
          <a:ext cx="3515094" cy="4762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571760524"/>
              </p:ext>
            </p:extLst>
          </p:nvPr>
        </p:nvGraphicFramePr>
        <p:xfrm>
          <a:off x="4239491" y="1460664"/>
          <a:ext cx="4762005" cy="412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39491" y="5854535"/>
            <a:ext cx="4441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* с учетом предложений </a:t>
            </a:r>
            <a:r>
              <a:rPr lang="ru-RU" sz="1600" dirty="0" err="1" smtClean="0"/>
              <a:t>Росстандарта</a:t>
            </a:r>
            <a:r>
              <a:rPr lang="ru-RU" sz="1600" dirty="0" smtClean="0"/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880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Другая 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548DD4"/>
    </a:accent1>
    <a:accent2>
      <a:srgbClr val="1F497D"/>
    </a:accent2>
    <a:accent3>
      <a:srgbClr val="9BBB59"/>
    </a:accent3>
    <a:accent4>
      <a:srgbClr val="8064A2"/>
    </a:accent4>
    <a:accent5>
      <a:srgbClr val="4BACC6"/>
    </a:accent5>
    <a:accent6>
      <a:srgbClr val="76923C"/>
    </a:accent6>
    <a:hlink>
      <a:srgbClr val="0000FF"/>
    </a:hlink>
    <a:folHlink>
      <a:srgbClr val="800080"/>
    </a:folHlink>
  </a:clrScheme>
  <a:fontScheme name="Другая 2">
    <a:majorFont>
      <a:latin typeface="Arial Narrow"/>
      <a:ea typeface=""/>
      <a:cs typeface=""/>
    </a:majorFont>
    <a:minorFont>
      <a:latin typeface="Arial Narrow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35248</TotalTime>
  <Words>168</Words>
  <Application>Microsoft Office PowerPoint</Application>
  <PresentationFormat>Экран (4:3)</PresentationFormat>
  <Paragraphs>77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Начальная</vt:lpstr>
      <vt:lpstr>1_Начальная</vt:lpstr>
      <vt:lpstr>3_Начальная</vt:lpstr>
      <vt:lpstr>Презентация PowerPoint</vt:lpstr>
      <vt:lpstr>Состав международных организаций </vt:lpstr>
      <vt:lpstr>Использование нового механизма  для целей СНГ</vt:lpstr>
      <vt:lpstr>Возможные сценарии </vt:lpstr>
      <vt:lpstr>Возможные сценарии </vt:lpstr>
      <vt:lpstr>Международное и региональное представительство </vt:lpstr>
      <vt:lpstr>Участие стран СНГ  в региональных организациях</vt:lpstr>
      <vt:lpstr>Финансирование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EA</dc:creator>
  <cp:lastModifiedBy>Зубцова Оксана Анатольевна</cp:lastModifiedBy>
  <cp:revision>2106</cp:revision>
  <cp:lastPrinted>2016-04-08T13:32:08Z</cp:lastPrinted>
  <dcterms:created xsi:type="dcterms:W3CDTF">2014-10-28T08:06:51Z</dcterms:created>
  <dcterms:modified xsi:type="dcterms:W3CDTF">2016-04-22T10:27:09Z</dcterms:modified>
</cp:coreProperties>
</file>